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00B98D-BD57-4BE0-9E37-65C476871B37}" v="14" dt="2019-09-13T14:06:35.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amunga, Charles D." userId="6cccb8f7-6328-4831-86d2-458e4a54dcca" providerId="ADAL" clId="{B100B98D-BD57-4BE0-9E37-65C476871B37}"/>
    <pc:docChg chg="undo custSel addSld modSld">
      <pc:chgData name="Pilamunga, Charles D." userId="6cccb8f7-6328-4831-86d2-458e4a54dcca" providerId="ADAL" clId="{B100B98D-BD57-4BE0-9E37-65C476871B37}" dt="2019-09-13T14:25:44.962" v="6517" actId="27636"/>
      <pc:docMkLst>
        <pc:docMk/>
      </pc:docMkLst>
      <pc:sldChg chg="modSp">
        <pc:chgData name="Pilamunga, Charles D." userId="6cccb8f7-6328-4831-86d2-458e4a54dcca" providerId="ADAL" clId="{B100B98D-BD57-4BE0-9E37-65C476871B37}" dt="2019-09-13T12:23:06.808" v="843" actId="14100"/>
        <pc:sldMkLst>
          <pc:docMk/>
          <pc:sldMk cId="2140251506" sldId="258"/>
        </pc:sldMkLst>
        <pc:spChg chg="mod">
          <ac:chgData name="Pilamunga, Charles D." userId="6cccb8f7-6328-4831-86d2-458e4a54dcca" providerId="ADAL" clId="{B100B98D-BD57-4BE0-9E37-65C476871B37}" dt="2019-09-13T12:23:06.808" v="843" actId="14100"/>
          <ac:spMkLst>
            <pc:docMk/>
            <pc:sldMk cId="2140251506" sldId="258"/>
            <ac:spMk id="2" creationId="{00000000-0000-0000-0000-000000000000}"/>
          </ac:spMkLst>
        </pc:spChg>
        <pc:spChg chg="mod">
          <ac:chgData name="Pilamunga, Charles D." userId="6cccb8f7-6328-4831-86d2-458e4a54dcca" providerId="ADAL" clId="{B100B98D-BD57-4BE0-9E37-65C476871B37}" dt="2019-09-13T12:22:54.447" v="841" actId="20577"/>
          <ac:spMkLst>
            <pc:docMk/>
            <pc:sldMk cId="2140251506" sldId="258"/>
            <ac:spMk id="3" creationId="{00000000-0000-0000-0000-000000000000}"/>
          </ac:spMkLst>
        </pc:spChg>
      </pc:sldChg>
      <pc:sldChg chg="modSp add">
        <pc:chgData name="Pilamunga, Charles D." userId="6cccb8f7-6328-4831-86d2-458e4a54dcca" providerId="ADAL" clId="{B100B98D-BD57-4BE0-9E37-65C476871B37}" dt="2019-09-13T12:35:05.728" v="1828" actId="27636"/>
        <pc:sldMkLst>
          <pc:docMk/>
          <pc:sldMk cId="2216330612" sldId="259"/>
        </pc:sldMkLst>
        <pc:spChg chg="mod">
          <ac:chgData name="Pilamunga, Charles D." userId="6cccb8f7-6328-4831-86d2-458e4a54dcca" providerId="ADAL" clId="{B100B98D-BD57-4BE0-9E37-65C476871B37}" dt="2019-09-13T12:30:50.142" v="1373" actId="14100"/>
          <ac:spMkLst>
            <pc:docMk/>
            <pc:sldMk cId="2216330612" sldId="259"/>
            <ac:spMk id="2" creationId="{387F2DA5-0006-4008-8FCE-CF97FD051149}"/>
          </ac:spMkLst>
        </pc:spChg>
        <pc:spChg chg="mod">
          <ac:chgData name="Pilamunga, Charles D." userId="6cccb8f7-6328-4831-86d2-458e4a54dcca" providerId="ADAL" clId="{B100B98D-BD57-4BE0-9E37-65C476871B37}" dt="2019-09-13T12:35:05.728" v="1828" actId="27636"/>
          <ac:spMkLst>
            <pc:docMk/>
            <pc:sldMk cId="2216330612" sldId="259"/>
            <ac:spMk id="3" creationId="{7149B3D9-29BC-4F2F-A383-73A776258555}"/>
          </ac:spMkLst>
        </pc:spChg>
      </pc:sldChg>
      <pc:sldChg chg="modSp add">
        <pc:chgData name="Pilamunga, Charles D." userId="6cccb8f7-6328-4831-86d2-458e4a54dcca" providerId="ADAL" clId="{B100B98D-BD57-4BE0-9E37-65C476871B37}" dt="2019-09-13T13:01:33.457" v="2388" actId="20577"/>
        <pc:sldMkLst>
          <pc:docMk/>
          <pc:sldMk cId="3934002242" sldId="260"/>
        </pc:sldMkLst>
        <pc:spChg chg="mod">
          <ac:chgData name="Pilamunga, Charles D." userId="6cccb8f7-6328-4831-86d2-458e4a54dcca" providerId="ADAL" clId="{B100B98D-BD57-4BE0-9E37-65C476871B37}" dt="2019-09-13T12:55:52.456" v="1833" actId="122"/>
          <ac:spMkLst>
            <pc:docMk/>
            <pc:sldMk cId="3934002242" sldId="260"/>
            <ac:spMk id="2" creationId="{9539449A-81F9-4DE3-9CDD-009F6855BB7E}"/>
          </ac:spMkLst>
        </pc:spChg>
        <pc:spChg chg="mod">
          <ac:chgData name="Pilamunga, Charles D." userId="6cccb8f7-6328-4831-86d2-458e4a54dcca" providerId="ADAL" clId="{B100B98D-BD57-4BE0-9E37-65C476871B37}" dt="2019-09-13T13:01:33.457" v="2388" actId="20577"/>
          <ac:spMkLst>
            <pc:docMk/>
            <pc:sldMk cId="3934002242" sldId="260"/>
            <ac:spMk id="3" creationId="{7C664091-3FC1-4FD8-973A-193370709199}"/>
          </ac:spMkLst>
        </pc:spChg>
      </pc:sldChg>
      <pc:sldChg chg="modSp add">
        <pc:chgData name="Pilamunga, Charles D." userId="6cccb8f7-6328-4831-86d2-458e4a54dcca" providerId="ADAL" clId="{B100B98D-BD57-4BE0-9E37-65C476871B37}" dt="2019-09-13T13:39:14.103" v="2995" actId="6549"/>
        <pc:sldMkLst>
          <pc:docMk/>
          <pc:sldMk cId="1213629339" sldId="261"/>
        </pc:sldMkLst>
        <pc:spChg chg="mod">
          <ac:chgData name="Pilamunga, Charles D." userId="6cccb8f7-6328-4831-86d2-458e4a54dcca" providerId="ADAL" clId="{B100B98D-BD57-4BE0-9E37-65C476871B37}" dt="2019-09-13T13:28:38.601" v="2442" actId="14100"/>
          <ac:spMkLst>
            <pc:docMk/>
            <pc:sldMk cId="1213629339" sldId="261"/>
            <ac:spMk id="2" creationId="{9D9D5164-4955-423B-997F-B42AC797670D}"/>
          </ac:spMkLst>
        </pc:spChg>
        <pc:spChg chg="mod">
          <ac:chgData name="Pilamunga, Charles D." userId="6cccb8f7-6328-4831-86d2-458e4a54dcca" providerId="ADAL" clId="{B100B98D-BD57-4BE0-9E37-65C476871B37}" dt="2019-09-13T13:39:14.103" v="2995" actId="6549"/>
          <ac:spMkLst>
            <pc:docMk/>
            <pc:sldMk cId="1213629339" sldId="261"/>
            <ac:spMk id="3" creationId="{C4A1CAE7-453E-48A2-97FB-D57662B89106}"/>
          </ac:spMkLst>
        </pc:spChg>
      </pc:sldChg>
      <pc:sldChg chg="modSp add">
        <pc:chgData name="Pilamunga, Charles D." userId="6cccb8f7-6328-4831-86d2-458e4a54dcca" providerId="ADAL" clId="{B100B98D-BD57-4BE0-9E37-65C476871B37}" dt="2019-09-13T13:53:51.310" v="3971" actId="14100"/>
        <pc:sldMkLst>
          <pc:docMk/>
          <pc:sldMk cId="2871532003" sldId="262"/>
        </pc:sldMkLst>
        <pc:spChg chg="mod">
          <ac:chgData name="Pilamunga, Charles D." userId="6cccb8f7-6328-4831-86d2-458e4a54dcca" providerId="ADAL" clId="{B100B98D-BD57-4BE0-9E37-65C476871B37}" dt="2019-09-13T13:40:47.524" v="2998" actId="14100"/>
          <ac:spMkLst>
            <pc:docMk/>
            <pc:sldMk cId="2871532003" sldId="262"/>
            <ac:spMk id="2" creationId="{3647E211-CC14-4887-98CF-F5485D2DCB9E}"/>
          </ac:spMkLst>
        </pc:spChg>
        <pc:spChg chg="mod">
          <ac:chgData name="Pilamunga, Charles D." userId="6cccb8f7-6328-4831-86d2-458e4a54dcca" providerId="ADAL" clId="{B100B98D-BD57-4BE0-9E37-65C476871B37}" dt="2019-09-13T13:53:51.310" v="3971" actId="14100"/>
          <ac:spMkLst>
            <pc:docMk/>
            <pc:sldMk cId="2871532003" sldId="262"/>
            <ac:spMk id="3" creationId="{FEDBD92A-1A1A-4129-A9EF-36D351A082D2}"/>
          </ac:spMkLst>
        </pc:spChg>
      </pc:sldChg>
      <pc:sldChg chg="modSp add">
        <pc:chgData name="Pilamunga, Charles D." userId="6cccb8f7-6328-4831-86d2-458e4a54dcca" providerId="ADAL" clId="{B100B98D-BD57-4BE0-9E37-65C476871B37}" dt="2019-09-13T14:04:56.224" v="4689"/>
        <pc:sldMkLst>
          <pc:docMk/>
          <pc:sldMk cId="2784431888" sldId="263"/>
        </pc:sldMkLst>
        <pc:spChg chg="mod">
          <ac:chgData name="Pilamunga, Charles D." userId="6cccb8f7-6328-4831-86d2-458e4a54dcca" providerId="ADAL" clId="{B100B98D-BD57-4BE0-9E37-65C476871B37}" dt="2019-09-13T14:01:23.348" v="4411" actId="14100"/>
          <ac:spMkLst>
            <pc:docMk/>
            <pc:sldMk cId="2784431888" sldId="263"/>
            <ac:spMk id="2" creationId="{078806D3-5A4E-4BC9-B805-C23D0C98DE8F}"/>
          </ac:spMkLst>
        </pc:spChg>
        <pc:spChg chg="mod">
          <ac:chgData name="Pilamunga, Charles D." userId="6cccb8f7-6328-4831-86d2-458e4a54dcca" providerId="ADAL" clId="{B100B98D-BD57-4BE0-9E37-65C476871B37}" dt="2019-09-13T14:04:56.224" v="4689"/>
          <ac:spMkLst>
            <pc:docMk/>
            <pc:sldMk cId="2784431888" sldId="263"/>
            <ac:spMk id="3" creationId="{61A85F3C-28A6-4F23-832D-A7D8EC616ABF}"/>
          </ac:spMkLst>
        </pc:spChg>
      </pc:sldChg>
      <pc:sldChg chg="modSp add">
        <pc:chgData name="Pilamunga, Charles D." userId="6cccb8f7-6328-4831-86d2-458e4a54dcca" providerId="ADAL" clId="{B100B98D-BD57-4BE0-9E37-65C476871B37}" dt="2019-09-13T14:09:36.680" v="5012" actId="20577"/>
        <pc:sldMkLst>
          <pc:docMk/>
          <pc:sldMk cId="3552790786" sldId="264"/>
        </pc:sldMkLst>
        <pc:spChg chg="mod">
          <ac:chgData name="Pilamunga, Charles D." userId="6cccb8f7-6328-4831-86d2-458e4a54dcca" providerId="ADAL" clId="{B100B98D-BD57-4BE0-9E37-65C476871B37}" dt="2019-09-13T14:05:34.056" v="4697" actId="122"/>
          <ac:spMkLst>
            <pc:docMk/>
            <pc:sldMk cId="3552790786" sldId="264"/>
            <ac:spMk id="2" creationId="{7D49A4F4-2EC2-409E-B5F0-CA905D88213F}"/>
          </ac:spMkLst>
        </pc:spChg>
        <pc:spChg chg="mod">
          <ac:chgData name="Pilamunga, Charles D." userId="6cccb8f7-6328-4831-86d2-458e4a54dcca" providerId="ADAL" clId="{B100B98D-BD57-4BE0-9E37-65C476871B37}" dt="2019-09-13T14:09:36.680" v="5012" actId="20577"/>
          <ac:spMkLst>
            <pc:docMk/>
            <pc:sldMk cId="3552790786" sldId="264"/>
            <ac:spMk id="3" creationId="{DE8AB5EA-B557-48A0-B0CF-81476651261F}"/>
          </ac:spMkLst>
        </pc:spChg>
      </pc:sldChg>
      <pc:sldChg chg="modSp add">
        <pc:chgData name="Pilamunga, Charles D." userId="6cccb8f7-6328-4831-86d2-458e4a54dcca" providerId="ADAL" clId="{B100B98D-BD57-4BE0-9E37-65C476871B37}" dt="2019-09-13T14:25:44.962" v="6517" actId="27636"/>
        <pc:sldMkLst>
          <pc:docMk/>
          <pc:sldMk cId="3979794067" sldId="265"/>
        </pc:sldMkLst>
        <pc:spChg chg="mod">
          <ac:chgData name="Pilamunga, Charles D." userId="6cccb8f7-6328-4831-86d2-458e4a54dcca" providerId="ADAL" clId="{B100B98D-BD57-4BE0-9E37-65C476871B37}" dt="2019-09-13T14:18:18.103" v="5597" actId="14100"/>
          <ac:spMkLst>
            <pc:docMk/>
            <pc:sldMk cId="3979794067" sldId="265"/>
            <ac:spMk id="2" creationId="{80F9B6A9-CD58-4F95-886A-51B15B8A2031}"/>
          </ac:spMkLst>
        </pc:spChg>
        <pc:spChg chg="mod">
          <ac:chgData name="Pilamunga, Charles D." userId="6cccb8f7-6328-4831-86d2-458e4a54dcca" providerId="ADAL" clId="{B100B98D-BD57-4BE0-9E37-65C476871B37}" dt="2019-09-13T14:25:44.962" v="6517" actId="27636"/>
          <ac:spMkLst>
            <pc:docMk/>
            <pc:sldMk cId="3979794067" sldId="265"/>
            <ac:spMk id="3" creationId="{803F443F-4BFE-43CD-A7CC-1E060668CD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D731AA-2D15-4E7B-8532-5CAD35C248FF}"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232246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731AA-2D15-4E7B-8532-5CAD35C248FF}"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257436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731AA-2D15-4E7B-8532-5CAD35C248FF}"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272894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731AA-2D15-4E7B-8532-5CAD35C248FF}"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419815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D731AA-2D15-4E7B-8532-5CAD35C248FF}"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50902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D731AA-2D15-4E7B-8532-5CAD35C248FF}"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106974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D731AA-2D15-4E7B-8532-5CAD35C248FF}" type="datetimeFigureOut">
              <a:rPr lang="en-US" smtClean="0"/>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140975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D731AA-2D15-4E7B-8532-5CAD35C248FF}" type="datetimeFigureOut">
              <a:rPr lang="en-US" smtClean="0"/>
              <a:t>9/13/2019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40180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731AA-2D15-4E7B-8532-5CAD35C248FF}" type="datetimeFigureOut">
              <a:rPr lang="en-US" smtClean="0"/>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13280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D731AA-2D15-4E7B-8532-5CAD35C248FF}"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101656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D731AA-2D15-4E7B-8532-5CAD35C248FF}"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185A-57BD-429E-B57E-5A2D3D20C5F7}" type="slidenum">
              <a:rPr lang="en-US" smtClean="0"/>
              <a:t>‹#›</a:t>
            </a:fld>
            <a:endParaRPr lang="en-US"/>
          </a:p>
        </p:txBody>
      </p:sp>
    </p:spTree>
    <p:extLst>
      <p:ext uri="{BB962C8B-B14F-4D97-AF65-F5344CB8AC3E}">
        <p14:creationId xmlns:p14="http://schemas.microsoft.com/office/powerpoint/2010/main" val="1607849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731AA-2D15-4E7B-8532-5CAD35C248FF}" type="datetimeFigureOut">
              <a:rPr lang="en-US" smtClean="0"/>
              <a:t>9/13/2019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7185A-57BD-429E-B57E-5A2D3D20C5F7}" type="slidenum">
              <a:rPr lang="en-US" smtClean="0"/>
              <a:t>‹#›</a:t>
            </a:fld>
            <a:endParaRPr lang="en-US"/>
          </a:p>
        </p:txBody>
      </p:sp>
    </p:spTree>
    <p:extLst>
      <p:ext uri="{BB962C8B-B14F-4D97-AF65-F5344CB8AC3E}">
        <p14:creationId xmlns:p14="http://schemas.microsoft.com/office/powerpoint/2010/main" val="281995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Westward Expansion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4968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B6A9-CD58-4F95-886A-51B15B8A2031}"/>
              </a:ext>
            </a:extLst>
          </p:cNvPr>
          <p:cNvSpPr>
            <a:spLocks noGrp="1"/>
          </p:cNvSpPr>
          <p:nvPr>
            <p:ph type="title"/>
          </p:nvPr>
        </p:nvSpPr>
        <p:spPr>
          <a:xfrm>
            <a:off x="180753" y="173739"/>
            <a:ext cx="11865935" cy="942680"/>
          </a:xfrm>
        </p:spPr>
        <p:txBody>
          <a:bodyPr/>
          <a:lstStyle/>
          <a:p>
            <a:pPr algn="ctr"/>
            <a:r>
              <a:rPr lang="en-US" dirty="0"/>
              <a:t>Public Outcry against the Mistreatment of Indians</a:t>
            </a:r>
          </a:p>
        </p:txBody>
      </p:sp>
      <p:sp>
        <p:nvSpPr>
          <p:cNvPr id="3" name="Content Placeholder 2">
            <a:extLst>
              <a:ext uri="{FF2B5EF4-FFF2-40B4-BE49-F238E27FC236}">
                <a16:creationId xmlns:a16="http://schemas.microsoft.com/office/drawing/2014/main" id="{803F443F-4BFE-43CD-A7CC-1E060668CD88}"/>
              </a:ext>
            </a:extLst>
          </p:cNvPr>
          <p:cNvSpPr>
            <a:spLocks noGrp="1"/>
          </p:cNvSpPr>
          <p:nvPr>
            <p:ph idx="1"/>
          </p:nvPr>
        </p:nvSpPr>
        <p:spPr>
          <a:xfrm>
            <a:off x="163032" y="1253331"/>
            <a:ext cx="11865935" cy="5430930"/>
          </a:xfrm>
        </p:spPr>
        <p:txBody>
          <a:bodyPr>
            <a:normAutofit fontScale="85000" lnSpcReduction="20000"/>
          </a:bodyPr>
          <a:lstStyle/>
          <a:p>
            <a:pPr marL="0" indent="0" algn="ctr">
              <a:buNone/>
            </a:pPr>
            <a:r>
              <a:rPr lang="en-US" dirty="0"/>
              <a:t>“Americanization”</a:t>
            </a:r>
          </a:p>
          <a:p>
            <a:r>
              <a:rPr lang="en-US" dirty="0"/>
              <a:t>Some reformers urged Native Americans to Americanize. This would mean adopting ideas like private property. However these reformers do not see the consequences that this could have.</a:t>
            </a:r>
          </a:p>
          <a:p>
            <a:r>
              <a:rPr lang="en-US" dirty="0"/>
              <a:t>Dawes Act 1887- Each male Indian was permitted to claim 160 acres of the reservation land as his. The idea was in taking the land they would all start claiming lands instead of having tribal lands. Then they would become farmers. Whoever became a farmer was given citizenship and the right to vote.</a:t>
            </a:r>
          </a:p>
          <a:p>
            <a:r>
              <a:rPr lang="en-US" dirty="0"/>
              <a:t>Dawes Act will threaten Indian culture. Indians believe in tribal sharing and many had never learned to farm. It will also make them not Indian</a:t>
            </a:r>
          </a:p>
          <a:p>
            <a:r>
              <a:rPr lang="en-US" dirty="0"/>
              <a:t>Indians face many shortcomings. The land was often bad, the government never gave the assistance promised farmers. Reservation school was often inferior. They suffered from malnutrition and health problems with the lack of medical care</a:t>
            </a:r>
          </a:p>
          <a:p>
            <a:r>
              <a:rPr lang="en-US" dirty="0"/>
              <a:t>Dawes Act actually led to a sell off of tribal lands. Lands in excess of 160 acres per family were sold off by the government . Speculators later came in and bought land directly from the Indians and almost two thirds of lands were sold before the government stopped this. Meanwhile Indians who left to go to cities faced discrimination, unemployment, and poverty</a:t>
            </a:r>
          </a:p>
        </p:txBody>
      </p:sp>
    </p:spTree>
    <p:extLst>
      <p:ext uri="{BB962C8B-B14F-4D97-AF65-F5344CB8AC3E}">
        <p14:creationId xmlns:p14="http://schemas.microsoft.com/office/powerpoint/2010/main" val="397979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65125"/>
            <a:ext cx="11911913" cy="1325563"/>
          </a:xfrm>
        </p:spPr>
        <p:txBody>
          <a:bodyPr/>
          <a:lstStyle/>
          <a:p>
            <a:pPr algn="ctr"/>
            <a:r>
              <a:rPr lang="en-US" dirty="0"/>
              <a:t>The Last Frontier: Great Plains and Far West</a:t>
            </a:r>
          </a:p>
        </p:txBody>
      </p:sp>
      <p:sp>
        <p:nvSpPr>
          <p:cNvPr id="3" name="Content Placeholder 2"/>
          <p:cNvSpPr>
            <a:spLocks noGrp="1"/>
          </p:cNvSpPr>
          <p:nvPr>
            <p:ph idx="1"/>
          </p:nvPr>
        </p:nvSpPr>
        <p:spPr>
          <a:xfrm>
            <a:off x="172995" y="1825625"/>
            <a:ext cx="11911913" cy="4351338"/>
          </a:xfrm>
        </p:spPr>
        <p:txBody>
          <a:bodyPr/>
          <a:lstStyle/>
          <a:p>
            <a:r>
              <a:rPr lang="en-US" dirty="0"/>
              <a:t>Great Plains were rolling treeless plains that stretched from Texas to North Dakota. They were home to millions of buffalo and Native Americans</a:t>
            </a:r>
          </a:p>
          <a:p>
            <a:r>
              <a:rPr lang="en-US" dirty="0"/>
              <a:t>Even though it was known as the Great American Desert, the plains were very fertile. </a:t>
            </a:r>
          </a:p>
          <a:p>
            <a:r>
              <a:rPr lang="en-US" dirty="0"/>
              <a:t>The frontier of the United States had moved steadily westward year after year</a:t>
            </a:r>
          </a:p>
          <a:p>
            <a:r>
              <a:rPr lang="en-US" dirty="0"/>
              <a:t>It was known as the safety valve of the United States, allowing people to leave the East and settle West and remake themselves into something else</a:t>
            </a:r>
          </a:p>
        </p:txBody>
      </p:sp>
    </p:spTree>
    <p:extLst>
      <p:ext uri="{BB962C8B-B14F-4D97-AF65-F5344CB8AC3E}">
        <p14:creationId xmlns:p14="http://schemas.microsoft.com/office/powerpoint/2010/main" val="3192716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0" y="194893"/>
            <a:ext cx="11936627" cy="1176707"/>
          </a:xfrm>
        </p:spPr>
        <p:txBody>
          <a:bodyPr/>
          <a:lstStyle/>
          <a:p>
            <a:pPr algn="ctr"/>
            <a:r>
              <a:rPr lang="en-US" dirty="0"/>
              <a:t>Factors leading to Settlement of the West</a:t>
            </a:r>
          </a:p>
        </p:txBody>
      </p:sp>
      <p:sp>
        <p:nvSpPr>
          <p:cNvPr id="3" name="Content Placeholder 2"/>
          <p:cNvSpPr>
            <a:spLocks noGrp="1"/>
          </p:cNvSpPr>
          <p:nvPr>
            <p:ph idx="1"/>
          </p:nvPr>
        </p:nvSpPr>
        <p:spPr>
          <a:xfrm>
            <a:off x="318977" y="1520456"/>
            <a:ext cx="11757693" cy="4656507"/>
          </a:xfrm>
        </p:spPr>
        <p:txBody>
          <a:bodyPr>
            <a:normAutofit fontScale="92500" lnSpcReduction="10000"/>
          </a:bodyPr>
          <a:lstStyle/>
          <a:p>
            <a:r>
              <a:rPr lang="en-US" dirty="0"/>
              <a:t>The reason why people migrate is a combination of push and pull factors.</a:t>
            </a:r>
          </a:p>
          <a:p>
            <a:r>
              <a:rPr lang="en-US" dirty="0"/>
              <a:t>Push factors include escaping from religious persecution, ethnic prejudices, war, drought, or poverty</a:t>
            </a:r>
          </a:p>
          <a:p>
            <a:r>
              <a:rPr lang="en-US" dirty="0"/>
              <a:t>Pull factors include religious freedom, and economic opportunity</a:t>
            </a:r>
          </a:p>
          <a:p>
            <a:r>
              <a:rPr lang="en-US" dirty="0"/>
              <a:t>The West experienced some pull factors that encouraged migration</a:t>
            </a:r>
          </a:p>
          <a:p>
            <a:r>
              <a:rPr lang="en-US" dirty="0"/>
              <a:t>Discovery of precious metals: California Gold Rush of 1849, Gold and Silver in Colorado, Nevada, South Dakota, and other western states </a:t>
            </a:r>
          </a:p>
          <a:p>
            <a:r>
              <a:rPr lang="en-US" dirty="0"/>
              <a:t>Completion of Transcontinental Railroad:  1863-1869, built by the Irish, Chinese, and later by Army veterans and freedmen following the Civil War (John Henry). Trains made it easier to move west, receive supplies, farmers to ship grain and cattle east for sale. Railroad companies also made money from land grants and advertised in Europe for Westward migration</a:t>
            </a:r>
          </a:p>
          <a:p>
            <a:endParaRPr lang="en-US" dirty="0"/>
          </a:p>
        </p:txBody>
      </p:sp>
    </p:spTree>
    <p:extLst>
      <p:ext uri="{BB962C8B-B14F-4D97-AF65-F5344CB8AC3E}">
        <p14:creationId xmlns:p14="http://schemas.microsoft.com/office/powerpoint/2010/main" val="214025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2DA5-0006-4008-8FCE-CF97FD051149}"/>
              </a:ext>
            </a:extLst>
          </p:cNvPr>
          <p:cNvSpPr>
            <a:spLocks noGrp="1"/>
          </p:cNvSpPr>
          <p:nvPr>
            <p:ph type="title"/>
          </p:nvPr>
        </p:nvSpPr>
        <p:spPr>
          <a:xfrm>
            <a:off x="212651" y="365126"/>
            <a:ext cx="11823405" cy="995842"/>
          </a:xfrm>
        </p:spPr>
        <p:txBody>
          <a:bodyPr/>
          <a:lstStyle/>
          <a:p>
            <a:pPr algn="ctr"/>
            <a:r>
              <a:rPr lang="en-US" dirty="0"/>
              <a:t>Factors leading to Settlement of the West</a:t>
            </a:r>
          </a:p>
        </p:txBody>
      </p:sp>
      <p:sp>
        <p:nvSpPr>
          <p:cNvPr id="3" name="Content Placeholder 2">
            <a:extLst>
              <a:ext uri="{FF2B5EF4-FFF2-40B4-BE49-F238E27FC236}">
                <a16:creationId xmlns:a16="http://schemas.microsoft.com/office/drawing/2014/main" id="{7149B3D9-29BC-4F2F-A383-73A776258555}"/>
              </a:ext>
            </a:extLst>
          </p:cNvPr>
          <p:cNvSpPr>
            <a:spLocks noGrp="1"/>
          </p:cNvSpPr>
          <p:nvPr>
            <p:ph idx="1"/>
          </p:nvPr>
        </p:nvSpPr>
        <p:spPr>
          <a:xfrm>
            <a:off x="212651" y="1520456"/>
            <a:ext cx="11823405" cy="5241851"/>
          </a:xfrm>
        </p:spPr>
        <p:txBody>
          <a:bodyPr>
            <a:normAutofit lnSpcReduction="10000"/>
          </a:bodyPr>
          <a:lstStyle/>
          <a:p>
            <a:r>
              <a:rPr lang="en-US" dirty="0"/>
              <a:t>Relocation of American Indians: Indian Wars of 1864-1890. As Native Americans were increasingly asked to move again and again because settlers wanted their lands, they refused and fought back. </a:t>
            </a:r>
          </a:p>
          <a:p>
            <a:r>
              <a:rPr lang="en-US" dirty="0"/>
              <a:t>Federal troops stationed in forts protected settlers (Buffalo Soldiers). </a:t>
            </a:r>
          </a:p>
          <a:p>
            <a:r>
              <a:rPr lang="en-US" dirty="0"/>
              <a:t>When the transcontinental railroad was finished people would ride and go kill buffalo for sport and leave the carcass. This is the main food supply of the Plains Indian. This will force them to live in reservations. </a:t>
            </a:r>
          </a:p>
          <a:p>
            <a:r>
              <a:rPr lang="en-US" dirty="0"/>
              <a:t>Reservations were often land no one else wanted. Indians promised not to leave the land and the government would provide food, blankets, and seeds. They often did not receive these goods. Tribal custom encouraged hunting but they couldn’t leave their lands and they were not farmers</a:t>
            </a:r>
          </a:p>
          <a:p>
            <a:r>
              <a:rPr lang="en-US" dirty="0"/>
              <a:t>Teachers attempted to convert children in Christians and told them their beliefs were wrong</a:t>
            </a:r>
          </a:p>
        </p:txBody>
      </p:sp>
    </p:spTree>
    <p:extLst>
      <p:ext uri="{BB962C8B-B14F-4D97-AF65-F5344CB8AC3E}">
        <p14:creationId xmlns:p14="http://schemas.microsoft.com/office/powerpoint/2010/main" val="221633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449A-81F9-4DE3-9CDD-009F6855BB7E}"/>
              </a:ext>
            </a:extLst>
          </p:cNvPr>
          <p:cNvSpPr>
            <a:spLocks noGrp="1"/>
          </p:cNvSpPr>
          <p:nvPr>
            <p:ph type="title"/>
          </p:nvPr>
        </p:nvSpPr>
        <p:spPr>
          <a:xfrm>
            <a:off x="265813" y="365125"/>
            <a:ext cx="11759609" cy="1325563"/>
          </a:xfrm>
        </p:spPr>
        <p:txBody>
          <a:bodyPr/>
          <a:lstStyle/>
          <a:p>
            <a:pPr algn="ctr"/>
            <a:r>
              <a:rPr lang="en-US" dirty="0"/>
              <a:t>Factors leading to Settlement of the West</a:t>
            </a:r>
          </a:p>
        </p:txBody>
      </p:sp>
      <p:sp>
        <p:nvSpPr>
          <p:cNvPr id="3" name="Content Placeholder 2">
            <a:extLst>
              <a:ext uri="{FF2B5EF4-FFF2-40B4-BE49-F238E27FC236}">
                <a16:creationId xmlns:a16="http://schemas.microsoft.com/office/drawing/2014/main" id="{7C664091-3FC1-4FD8-973A-193370709199}"/>
              </a:ext>
            </a:extLst>
          </p:cNvPr>
          <p:cNvSpPr>
            <a:spLocks noGrp="1"/>
          </p:cNvSpPr>
          <p:nvPr>
            <p:ph idx="1"/>
          </p:nvPr>
        </p:nvSpPr>
        <p:spPr>
          <a:xfrm>
            <a:off x="265813" y="1825625"/>
            <a:ext cx="11759609" cy="4351338"/>
          </a:xfrm>
        </p:spPr>
        <p:txBody>
          <a:bodyPr/>
          <a:lstStyle/>
          <a:p>
            <a:r>
              <a:rPr lang="en-US" dirty="0"/>
              <a:t>The availability of cheap land: The Homestead Act of 1862 promised settlers 160 acres of land at 1.65 an acre after improving it for 6 months (264 dollars) or free if they farmed it for 5 years. </a:t>
            </a:r>
          </a:p>
          <a:p>
            <a:r>
              <a:rPr lang="en-US" dirty="0"/>
              <a:t>Railroads sold land cheaply banking on making money by charging them freight fees when they shipped goods</a:t>
            </a:r>
          </a:p>
          <a:p>
            <a:r>
              <a:rPr lang="en-US" dirty="0"/>
              <a:t>1889 the federal government sold 2 million acres in Oklahoma that had been set aside for Indians. On April 12, 1889 fifty thousand settlers waited on the border for America’s first and greatest “land run” (Sooners)</a:t>
            </a:r>
          </a:p>
        </p:txBody>
      </p:sp>
    </p:spTree>
    <p:extLst>
      <p:ext uri="{BB962C8B-B14F-4D97-AF65-F5344CB8AC3E}">
        <p14:creationId xmlns:p14="http://schemas.microsoft.com/office/powerpoint/2010/main" val="393400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5164-4955-423B-997F-B42AC797670D}"/>
              </a:ext>
            </a:extLst>
          </p:cNvPr>
          <p:cNvSpPr>
            <a:spLocks noGrp="1"/>
          </p:cNvSpPr>
          <p:nvPr>
            <p:ph type="title"/>
          </p:nvPr>
        </p:nvSpPr>
        <p:spPr>
          <a:xfrm>
            <a:off x="147083" y="141842"/>
            <a:ext cx="11897833" cy="1017108"/>
          </a:xfrm>
        </p:spPr>
        <p:txBody>
          <a:bodyPr/>
          <a:lstStyle/>
          <a:p>
            <a:pPr algn="ctr"/>
            <a:r>
              <a:rPr lang="en-US" dirty="0"/>
              <a:t>Stages in the Evolution of the American West</a:t>
            </a:r>
          </a:p>
        </p:txBody>
      </p:sp>
      <p:sp>
        <p:nvSpPr>
          <p:cNvPr id="3" name="Content Placeholder 2">
            <a:extLst>
              <a:ext uri="{FF2B5EF4-FFF2-40B4-BE49-F238E27FC236}">
                <a16:creationId xmlns:a16="http://schemas.microsoft.com/office/drawing/2014/main" id="{C4A1CAE7-453E-48A2-97FB-D57662B89106}"/>
              </a:ext>
            </a:extLst>
          </p:cNvPr>
          <p:cNvSpPr>
            <a:spLocks noGrp="1"/>
          </p:cNvSpPr>
          <p:nvPr>
            <p:ph idx="1"/>
          </p:nvPr>
        </p:nvSpPr>
        <p:spPr>
          <a:xfrm>
            <a:off x="147083" y="1825625"/>
            <a:ext cx="11897833" cy="4351338"/>
          </a:xfrm>
        </p:spPr>
        <p:txBody>
          <a:bodyPr/>
          <a:lstStyle/>
          <a:p>
            <a:pPr marL="0" indent="0" algn="ctr">
              <a:buNone/>
            </a:pPr>
            <a:r>
              <a:rPr lang="en-US" dirty="0"/>
              <a:t>Mining Boom</a:t>
            </a:r>
          </a:p>
          <a:p>
            <a:r>
              <a:rPr lang="en-US" dirty="0"/>
              <a:t>When gold or silver is found, thousands of prospectors move to that spot in hopes of striking it rich.</a:t>
            </a:r>
          </a:p>
          <a:p>
            <a:r>
              <a:rPr lang="en-US" dirty="0"/>
              <a:t>This would cause something called a boom town to be born. Very few women and because of the speed of the town, vigilantes (citizens) controlled the street</a:t>
            </a:r>
          </a:p>
          <a:p>
            <a:r>
              <a:rPr lang="en-US" dirty="0"/>
              <a:t>When the surface mineral played out, they became ghost towns unless mining companies come in and use heavy machinery to get to minerals underground. They would then hire these prospectors as labor or import from Europe men skilled at mining. </a:t>
            </a:r>
          </a:p>
        </p:txBody>
      </p:sp>
    </p:spTree>
    <p:extLst>
      <p:ext uri="{BB962C8B-B14F-4D97-AF65-F5344CB8AC3E}">
        <p14:creationId xmlns:p14="http://schemas.microsoft.com/office/powerpoint/2010/main" val="121362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E211-CC14-4887-98CF-F5485D2DCB9E}"/>
              </a:ext>
            </a:extLst>
          </p:cNvPr>
          <p:cNvSpPr>
            <a:spLocks noGrp="1"/>
          </p:cNvSpPr>
          <p:nvPr>
            <p:ph type="title"/>
          </p:nvPr>
        </p:nvSpPr>
        <p:spPr>
          <a:xfrm>
            <a:off x="272902" y="167167"/>
            <a:ext cx="11805684" cy="1027740"/>
          </a:xfrm>
        </p:spPr>
        <p:txBody>
          <a:bodyPr/>
          <a:lstStyle/>
          <a:p>
            <a:pPr algn="ctr"/>
            <a:r>
              <a:rPr lang="en-US" dirty="0">
                <a:solidFill>
                  <a:prstClr val="black"/>
                </a:solidFill>
              </a:rPr>
              <a:t>Stages in the Evolution of the American West</a:t>
            </a:r>
            <a:endParaRPr lang="en-US" dirty="0"/>
          </a:p>
        </p:txBody>
      </p:sp>
      <p:sp>
        <p:nvSpPr>
          <p:cNvPr id="3" name="Content Placeholder 2">
            <a:extLst>
              <a:ext uri="{FF2B5EF4-FFF2-40B4-BE49-F238E27FC236}">
                <a16:creationId xmlns:a16="http://schemas.microsoft.com/office/drawing/2014/main" id="{FEDBD92A-1A1A-4129-A9EF-36D351A082D2}"/>
              </a:ext>
            </a:extLst>
          </p:cNvPr>
          <p:cNvSpPr>
            <a:spLocks noGrp="1"/>
          </p:cNvSpPr>
          <p:nvPr>
            <p:ph idx="1"/>
          </p:nvPr>
        </p:nvSpPr>
        <p:spPr>
          <a:xfrm>
            <a:off x="272902" y="1116419"/>
            <a:ext cx="11731256" cy="5574414"/>
          </a:xfrm>
        </p:spPr>
        <p:txBody>
          <a:bodyPr>
            <a:normAutofit fontScale="92500" lnSpcReduction="10000"/>
          </a:bodyPr>
          <a:lstStyle/>
          <a:p>
            <a:pPr marL="0" indent="0" algn="ctr">
              <a:buNone/>
            </a:pPr>
            <a:r>
              <a:rPr lang="en-US" dirty="0"/>
              <a:t>The Cattle Kingdom and the “Open Range”</a:t>
            </a:r>
          </a:p>
          <a:p>
            <a:r>
              <a:rPr lang="en-US" dirty="0"/>
              <a:t>After the Civil War there were several million cattle on the Great Plains in Texas. Some Texans brought the cattle up to Kansas to railroad lines and then they were shipped to Chicago to be slaughtered and then the beef is shipped back east in brand new refrigerated railroad cars</a:t>
            </a:r>
          </a:p>
          <a:p>
            <a:r>
              <a:rPr lang="en-US" dirty="0"/>
              <a:t>Trip took about three months, the cows eat grass on unfenced public lands (open range) and cowboys keep the herds moving. 1 in 5 cowboy was African American and they learned skills from the Mexican vaqueros</a:t>
            </a:r>
          </a:p>
          <a:p>
            <a:r>
              <a:rPr lang="en-US" dirty="0"/>
              <a:t>This will end in 1886-1887 when farmers have moved in, bought and fenced lands with barbed wire and there is a drought and extreme cold winters. This will kill the cattle and not make it profitable. </a:t>
            </a:r>
          </a:p>
          <a:p>
            <a:r>
              <a:rPr lang="en-US" dirty="0"/>
              <a:t>Cattle ranchers will buy their own land and breed cattle and start sending them eastwards to be fattened and slaughtered. Not too long after the railways will reach Texas</a:t>
            </a:r>
          </a:p>
        </p:txBody>
      </p:sp>
    </p:spTree>
    <p:extLst>
      <p:ext uri="{BB962C8B-B14F-4D97-AF65-F5344CB8AC3E}">
        <p14:creationId xmlns:p14="http://schemas.microsoft.com/office/powerpoint/2010/main" val="2871532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06D3-5A4E-4BC9-B805-C23D0C98DE8F}"/>
              </a:ext>
            </a:extLst>
          </p:cNvPr>
          <p:cNvSpPr>
            <a:spLocks noGrp="1"/>
          </p:cNvSpPr>
          <p:nvPr>
            <p:ph type="title"/>
          </p:nvPr>
        </p:nvSpPr>
        <p:spPr>
          <a:xfrm>
            <a:off x="294167" y="163107"/>
            <a:ext cx="11784419" cy="836354"/>
          </a:xfrm>
        </p:spPr>
        <p:txBody>
          <a:bodyPr/>
          <a:lstStyle/>
          <a:p>
            <a:pPr algn="ctr"/>
            <a:r>
              <a:rPr lang="en-US" dirty="0">
                <a:solidFill>
                  <a:prstClr val="black"/>
                </a:solidFill>
              </a:rPr>
              <a:t>Stages in the Evolution of the American West</a:t>
            </a:r>
            <a:endParaRPr lang="en-US" dirty="0"/>
          </a:p>
        </p:txBody>
      </p:sp>
      <p:sp>
        <p:nvSpPr>
          <p:cNvPr id="3" name="Content Placeholder 2">
            <a:extLst>
              <a:ext uri="{FF2B5EF4-FFF2-40B4-BE49-F238E27FC236}">
                <a16:creationId xmlns:a16="http://schemas.microsoft.com/office/drawing/2014/main" id="{61A85F3C-28A6-4F23-832D-A7D8EC616ABF}"/>
              </a:ext>
            </a:extLst>
          </p:cNvPr>
          <p:cNvSpPr>
            <a:spLocks noGrp="1"/>
          </p:cNvSpPr>
          <p:nvPr>
            <p:ph idx="1"/>
          </p:nvPr>
        </p:nvSpPr>
        <p:spPr>
          <a:xfrm>
            <a:off x="294167" y="1145141"/>
            <a:ext cx="11784419" cy="5549752"/>
          </a:xfrm>
        </p:spPr>
        <p:txBody>
          <a:bodyPr>
            <a:normAutofit/>
          </a:bodyPr>
          <a:lstStyle/>
          <a:p>
            <a:pPr marL="0" indent="0" algn="ctr">
              <a:buNone/>
            </a:pPr>
            <a:r>
              <a:rPr lang="en-US" dirty="0"/>
              <a:t>Framing Frontier</a:t>
            </a:r>
          </a:p>
          <a:p>
            <a:r>
              <a:rPr lang="en-US" dirty="0"/>
              <a:t>First farmers face hostility from Native Americans and cattlemen. The army takes care of the Native Americans and the farmers soon overwhelm the cattlemen with their numbers. </a:t>
            </a:r>
          </a:p>
          <a:p>
            <a:r>
              <a:rPr lang="en-US" dirty="0"/>
              <a:t>Farmers have many natural obstacles like little rainfall, few trees, tough soil, extreme temperatures, grasshoppers, and isolation. </a:t>
            </a:r>
          </a:p>
          <a:p>
            <a:r>
              <a:rPr lang="en-US" dirty="0"/>
              <a:t>Women and children are often forced to work in strenuous manual labor</a:t>
            </a:r>
          </a:p>
          <a:p>
            <a:pPr lvl="1"/>
            <a:endParaRPr lang="en-US" dirty="0"/>
          </a:p>
        </p:txBody>
      </p:sp>
    </p:spTree>
    <p:extLst>
      <p:ext uri="{BB962C8B-B14F-4D97-AF65-F5344CB8AC3E}">
        <p14:creationId xmlns:p14="http://schemas.microsoft.com/office/powerpoint/2010/main" val="278443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A4F4-2EC2-409E-B5F0-CA905D88213F}"/>
              </a:ext>
            </a:extLst>
          </p:cNvPr>
          <p:cNvSpPr>
            <a:spLocks noGrp="1"/>
          </p:cNvSpPr>
          <p:nvPr>
            <p:ph type="title"/>
          </p:nvPr>
        </p:nvSpPr>
        <p:spPr>
          <a:xfrm>
            <a:off x="191385" y="365125"/>
            <a:ext cx="11791507" cy="1325563"/>
          </a:xfrm>
        </p:spPr>
        <p:txBody>
          <a:bodyPr/>
          <a:lstStyle/>
          <a:p>
            <a:pPr algn="ctr"/>
            <a:r>
              <a:rPr lang="en-US" dirty="0">
                <a:solidFill>
                  <a:prstClr val="black"/>
                </a:solidFill>
              </a:rPr>
              <a:t>Stages in the Evolution of the American West</a:t>
            </a:r>
            <a:endParaRPr lang="en-US" dirty="0"/>
          </a:p>
        </p:txBody>
      </p:sp>
      <p:sp>
        <p:nvSpPr>
          <p:cNvPr id="3" name="Content Placeholder 2">
            <a:extLst>
              <a:ext uri="{FF2B5EF4-FFF2-40B4-BE49-F238E27FC236}">
                <a16:creationId xmlns:a16="http://schemas.microsoft.com/office/drawing/2014/main" id="{DE8AB5EA-B557-48A0-B0CF-81476651261F}"/>
              </a:ext>
            </a:extLst>
          </p:cNvPr>
          <p:cNvSpPr>
            <a:spLocks noGrp="1"/>
          </p:cNvSpPr>
          <p:nvPr>
            <p:ph idx="1"/>
          </p:nvPr>
        </p:nvSpPr>
        <p:spPr>
          <a:xfrm>
            <a:off x="191385" y="1825625"/>
            <a:ext cx="11791507" cy="4351338"/>
          </a:xfrm>
        </p:spPr>
        <p:txBody>
          <a:bodyPr/>
          <a:lstStyle/>
          <a:p>
            <a:r>
              <a:rPr lang="en-US" dirty="0"/>
              <a:t>Farmers have many obstacles:</a:t>
            </a:r>
          </a:p>
          <a:p>
            <a:pPr lvl="1"/>
            <a:r>
              <a:rPr lang="en-US" dirty="0"/>
              <a:t>Far Away Markets- they use trains to ship</a:t>
            </a:r>
          </a:p>
          <a:p>
            <a:pPr lvl="1"/>
            <a:r>
              <a:rPr lang="en-US" dirty="0"/>
              <a:t>Lack of wood, clay, or rock for homes- build sod houses from the ground</a:t>
            </a:r>
          </a:p>
          <a:p>
            <a:pPr lvl="1"/>
            <a:r>
              <a:rPr lang="en-US" dirty="0"/>
              <a:t>Lack of wood for fencing- invent barbed wire</a:t>
            </a:r>
          </a:p>
          <a:p>
            <a:pPr lvl="1"/>
            <a:r>
              <a:rPr lang="en-US" dirty="0"/>
              <a:t>Lack of water- built deep wells and used windmills to bring water to surface</a:t>
            </a:r>
          </a:p>
          <a:p>
            <a:pPr lvl="1"/>
            <a:r>
              <a:rPr lang="en-US" dirty="0"/>
              <a:t>Lack of fuel- will use buffalo chips for fuel</a:t>
            </a:r>
          </a:p>
          <a:p>
            <a:pPr lvl="1"/>
            <a:r>
              <a:rPr lang="en-US" dirty="0"/>
              <a:t>Lack of manpower- used machinery and horses</a:t>
            </a:r>
          </a:p>
          <a:p>
            <a:r>
              <a:rPr lang="en-US" dirty="0"/>
              <a:t>The West will have many different cultures in it. You will have Whites, Native Americans, Irish, Chinese, Italians, French, Russian, Japanese immigrants, Mexicans, African Americans, German and </a:t>
            </a:r>
            <a:r>
              <a:rPr lang="en-US" dirty="0" err="1"/>
              <a:t>Scandanavians</a:t>
            </a:r>
            <a:r>
              <a:rPr lang="en-US" dirty="0"/>
              <a:t>  </a:t>
            </a:r>
          </a:p>
          <a:p>
            <a:endParaRPr lang="en-US" dirty="0"/>
          </a:p>
        </p:txBody>
      </p:sp>
    </p:spTree>
    <p:extLst>
      <p:ext uri="{BB962C8B-B14F-4D97-AF65-F5344CB8AC3E}">
        <p14:creationId xmlns:p14="http://schemas.microsoft.com/office/powerpoint/2010/main" val="355279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1202</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Westward Expansion</vt:lpstr>
      <vt:lpstr>The Last Frontier: Great Plains and Far West</vt:lpstr>
      <vt:lpstr>Factors leading to Settlement of the West</vt:lpstr>
      <vt:lpstr>Factors leading to Settlement of the West</vt:lpstr>
      <vt:lpstr>Factors leading to Settlement of the West</vt:lpstr>
      <vt:lpstr>Stages in the Evolution of the American West</vt:lpstr>
      <vt:lpstr>Stages in the Evolution of the American West</vt:lpstr>
      <vt:lpstr>Stages in the Evolution of the American West</vt:lpstr>
      <vt:lpstr>Stages in the Evolution of the American West</vt:lpstr>
      <vt:lpstr>Public Outcry against the Mistreatment of Indians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Westward Expansion</dc:title>
  <dc:creator>Charles</dc:creator>
  <cp:lastModifiedBy>Pilamunga, Charles D.</cp:lastModifiedBy>
  <cp:revision>3</cp:revision>
  <dcterms:created xsi:type="dcterms:W3CDTF">2019-09-11T00:41:26Z</dcterms:created>
  <dcterms:modified xsi:type="dcterms:W3CDTF">2019-09-13T14:25:51Z</dcterms:modified>
</cp:coreProperties>
</file>